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2"/>
  </p:sldMasterIdLst>
  <p:notesMasterIdLst>
    <p:notesMasterId r:id="rId63"/>
  </p:notesMasterIdLst>
  <p:handoutMasterIdLst>
    <p:handoutMasterId r:id="rId64"/>
  </p:handoutMasterIdLst>
  <p:sldIdLst>
    <p:sldId id="274" r:id="rId3"/>
    <p:sldId id="276" r:id="rId4"/>
    <p:sldId id="428" r:id="rId5"/>
    <p:sldId id="449" r:id="rId6"/>
    <p:sldId id="456" r:id="rId7"/>
    <p:sldId id="453" r:id="rId8"/>
    <p:sldId id="452" r:id="rId9"/>
    <p:sldId id="457" r:id="rId10"/>
    <p:sldId id="458" r:id="rId11"/>
    <p:sldId id="459" r:id="rId12"/>
    <p:sldId id="454" r:id="rId13"/>
    <p:sldId id="460" r:id="rId14"/>
    <p:sldId id="461" r:id="rId15"/>
    <p:sldId id="463" r:id="rId16"/>
    <p:sldId id="467" r:id="rId17"/>
    <p:sldId id="468" r:id="rId18"/>
    <p:sldId id="469" r:id="rId19"/>
    <p:sldId id="470" r:id="rId20"/>
    <p:sldId id="471" r:id="rId21"/>
    <p:sldId id="472" r:id="rId22"/>
    <p:sldId id="473" r:id="rId23"/>
    <p:sldId id="474" r:id="rId24"/>
    <p:sldId id="508" r:id="rId25"/>
    <p:sldId id="479" r:id="rId26"/>
    <p:sldId id="475" r:id="rId27"/>
    <p:sldId id="476" r:id="rId28"/>
    <p:sldId id="480" r:id="rId29"/>
    <p:sldId id="481" r:id="rId30"/>
    <p:sldId id="482" r:id="rId31"/>
    <p:sldId id="483" r:id="rId32"/>
    <p:sldId id="484" r:id="rId33"/>
    <p:sldId id="485" r:id="rId34"/>
    <p:sldId id="477" r:id="rId35"/>
    <p:sldId id="486" r:id="rId36"/>
    <p:sldId id="487" r:id="rId37"/>
    <p:sldId id="488" r:id="rId38"/>
    <p:sldId id="478" r:id="rId39"/>
    <p:sldId id="489" r:id="rId40"/>
    <p:sldId id="490" r:id="rId41"/>
    <p:sldId id="465" r:id="rId42"/>
    <p:sldId id="495" r:id="rId43"/>
    <p:sldId id="497" r:id="rId44"/>
    <p:sldId id="491" r:id="rId45"/>
    <p:sldId id="492" r:id="rId46"/>
    <p:sldId id="496" r:id="rId47"/>
    <p:sldId id="498" r:id="rId48"/>
    <p:sldId id="501" r:id="rId49"/>
    <p:sldId id="499" r:id="rId50"/>
    <p:sldId id="500" r:id="rId51"/>
    <p:sldId id="502" r:id="rId52"/>
    <p:sldId id="503" r:id="rId53"/>
    <p:sldId id="493" r:id="rId54"/>
    <p:sldId id="506" r:id="rId55"/>
    <p:sldId id="504" r:id="rId56"/>
    <p:sldId id="505" r:id="rId57"/>
    <p:sldId id="507" r:id="rId58"/>
    <p:sldId id="349" r:id="rId59"/>
    <p:sldId id="351" r:id="rId60"/>
    <p:sldId id="431" r:id="rId61"/>
    <p:sldId id="392" r:id="rId6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603A14"/>
    <a:srgbClr val="E85C0E"/>
    <a:srgbClr val="BAB398"/>
    <a:srgbClr val="ADA485"/>
    <a:srgbClr val="C6C0AA"/>
    <a:srgbClr val="663606"/>
    <a:srgbClr val="663106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3" autoAdjust="0"/>
    <p:restoredTop sz="94087" autoAdjust="0"/>
  </p:normalViewPr>
  <p:slideViewPr>
    <p:cSldViewPr>
      <p:cViewPr varScale="1">
        <p:scale>
          <a:sx n="66" d="100"/>
          <a:sy n="66" d="100"/>
        </p:scale>
        <p:origin x="468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9/7/2014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91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9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0566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09582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3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45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29C710-25CF-4D01-B3F6-BF356FF42CE6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534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9166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F1E388-2289-42FE-9487-863858157005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1292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5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9/7/2014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179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13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6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10000" b="1" dirty="0" smtClean="0">
                <a:solidFill>
                  <a:srgbClr val="F3BE60"/>
                </a:solidFill>
              </a:rPr>
              <a:t>Questions?</a:t>
            </a:r>
            <a:endParaRPr lang="en-US" sz="100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9/7/2014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306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racle.com/javase/8/docs/api/java/util/Formatter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-basic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33594" y="533400"/>
            <a:ext cx="8132718" cy="1476352"/>
          </a:xfrm>
        </p:spPr>
        <p:txBody>
          <a:bodyPr>
            <a:normAutofit/>
          </a:bodyPr>
          <a:lstStyle/>
          <a:p>
            <a:r>
              <a:rPr lang="en-US" dirty="0" smtClean="0"/>
              <a:t>Java Syntax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33594" y="1981200"/>
            <a:ext cx="8132718" cy="17937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Types, Variables, Operators, Expressions, Statements, Console I/O, Conditional Statements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3758988"/>
            <a:ext cx="2362199" cy="959228"/>
          </a:xfrm>
        </p:spPr>
        <p:txBody>
          <a:bodyPr/>
          <a:lstStyle/>
          <a:p>
            <a:r>
              <a:rPr lang="en-US" dirty="0" smtClean="0"/>
              <a:t>Angel Georgiev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662980"/>
            <a:ext cx="2237097" cy="444343"/>
          </a:xfrm>
        </p:spPr>
        <p:txBody>
          <a:bodyPr/>
          <a:lstStyle/>
          <a:p>
            <a:r>
              <a:rPr lang="en-US" dirty="0" smtClean="0"/>
              <a:t>Part-time Trainer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3" y="5423603"/>
            <a:ext cx="2237096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3" y="5764765"/>
            <a:ext cx="2237096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6012" y="4140042"/>
            <a:ext cx="7834099" cy="2108358"/>
          </a:xfrm>
          <a:prstGeom prst="rect">
            <a:avLst/>
          </a:prstGeom>
        </p:spPr>
      </p:pic>
      <p:pic>
        <p:nvPicPr>
          <p:cNvPr id="13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06357" y="374702"/>
            <a:ext cx="1483305" cy="148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</a:t>
            </a:r>
            <a:r>
              <a:rPr lang="en-US" dirty="0"/>
              <a:t>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</a:t>
            </a:r>
            <a:r>
              <a:rPr lang="en-US" dirty="0"/>
              <a:t>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4958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29407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</a:t>
            </a:r>
            <a:r>
              <a:rPr lang="en-US" dirty="0" smtClean="0"/>
              <a:t>Types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371600"/>
            <a:ext cx="10363198" cy="48474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 = 0.33f;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 = 1.67;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f + d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fSum = f + d; // This will not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compile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infinity = 3.14 / 0;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System.out.println(f); // 0.33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System.out.println(d); // 1.67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System.out.println(sum); 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2.000000013113022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74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floating-point arithmetic sometime works incorrectly</a:t>
            </a:r>
          </a:p>
          <a:p>
            <a:pPr lvl="1"/>
            <a:r>
              <a:rPr lang="en-US" dirty="0" smtClean="0"/>
              <a:t>Don't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 for financial calculations!</a:t>
            </a:r>
          </a:p>
          <a:p>
            <a:r>
              <a:rPr lang="en-US" dirty="0" smtClean="0"/>
              <a:t>In Java use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BigDecimal</a:t>
            </a:r>
            <a:r>
              <a:rPr lang="en-US" b="1" dirty="0" smtClean="0"/>
              <a:t> </a:t>
            </a:r>
            <a:r>
              <a:rPr lang="en-US" dirty="0" smtClean="0"/>
              <a:t>class for financial calculations: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BigDecimal</a:t>
            </a:r>
            <a:endParaRPr lang="en-US" noProof="1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3479155"/>
            <a:ext cx="10363198" cy="26930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java.math.BigDecimal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bigF = new BigDecimal("0.33");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 = new BigDecimal("1.67");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bigSum = bigF.add(bigD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System.out.println(bigSum); // 2.00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19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068612"/>
            <a:ext cx="8077200" cy="1560290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dirty="0" smtClean="0"/>
              <a:t>Floating-Point and </a:t>
            </a:r>
            <a:r>
              <a:rPr lang="en-US" noProof="1" smtClean="0"/>
              <a:t>BigDecimal</a:t>
            </a:r>
            <a:r>
              <a:rPr lang="en-US" dirty="0" smtClean="0"/>
              <a:t>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7579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43000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9575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Boolean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Primitive Data Types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905000"/>
            <a:ext cx="10363198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b = true;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System.out.println(b); // true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System.out.println(!b); // false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24" y="3048000"/>
            <a:ext cx="4777788" cy="319755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99716" y="3522584"/>
            <a:ext cx="11804822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Character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22117" y="4392304"/>
            <a:ext cx="10363198" cy="18004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'</a:t>
            </a:r>
            <a:r>
              <a:rPr lang="ru-RU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'\u03A9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\\ </a:t>
            </a:r>
            <a:r>
              <a:rPr lang="el-GR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Ω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847012" y="1627496"/>
            <a:ext cx="3188579" cy="998592"/>
          </a:xfrm>
          <a:prstGeom prst="wedgeRoundRectCallout">
            <a:avLst>
              <a:gd name="adj1" fmla="val -42728"/>
              <a:gd name="adj2" fmla="val 1079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Enable Unicode in the Eclipse console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61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7025" y="1047669"/>
            <a:ext cx="5632986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Boolean and Character Types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895436"/>
            <a:ext cx="6629400" cy="2276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9890142" y="43032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357025" y="2862366"/>
            <a:ext cx="5632987" cy="71903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9" name="Picture 2" descr="Mastermind by Harri_1970.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0" y="1264132"/>
            <a:ext cx="2825215" cy="2059474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 rot="445021">
            <a:off x="927766" y="5060540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1043126">
            <a:off x="1004134" y="3856465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459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class</a:t>
            </a:r>
          </a:p>
          <a:p>
            <a:pPr lvl="1"/>
            <a:r>
              <a:rPr lang="en-US" dirty="0" smtClean="0"/>
              <a:t>Represents </a:t>
            </a:r>
            <a:r>
              <a:rPr lang="en-US" dirty="0"/>
              <a:t>a sequence of characters</a:t>
            </a:r>
          </a:p>
          <a:p>
            <a:pPr lvl="1"/>
            <a:r>
              <a:rPr lang="en-US" dirty="0" smtClean="0"/>
              <a:t>Has </a:t>
            </a:r>
            <a:r>
              <a:rPr lang="en-US" dirty="0"/>
              <a:t>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Java";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443413" y="1600200"/>
            <a:ext cx="3954860" cy="3915229"/>
            <a:chOff x="7443413" y="1600200"/>
            <a:chExt cx="3954860" cy="3915229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055429" y="2959398"/>
              <a:ext cx="973670" cy="2556031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74848" y="4253887"/>
              <a:ext cx="14334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54" y="5142369"/>
            <a:ext cx="5645974" cy="4855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9322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</a:t>
            </a:r>
            <a:r>
              <a:rPr lang="en-US" dirty="0"/>
              <a:t>the </a:t>
            </a:r>
            <a:r>
              <a:rPr lang="en-US" dirty="0" smtClean="0"/>
              <a:t>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We can concatenate strings and numbers as well: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760412" y="1965877"/>
            <a:ext cx="10668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 = "Ivan";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 = "Ivanov";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fullName = firstName + " " +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full name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" + fullName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5486400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System.out.println("Hello, I am " + age + " years old");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48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193289" y="3973660"/>
            <a:ext cx="259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842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en-US" dirty="0" smtClean="0"/>
              <a:t> class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Is the </a:t>
            </a:r>
            <a:r>
              <a:rPr lang="en-US" dirty="0" smtClean="0"/>
              <a:t>base type </a:t>
            </a:r>
            <a:r>
              <a:rPr lang="en-US" dirty="0"/>
              <a:t>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 smtClean="0"/>
              <a:t>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9113462" y="2250886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0058" y="3795532"/>
            <a:ext cx="10191154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"Five";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696" y="4185756"/>
            <a:ext cx="1901316" cy="185770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491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Primitive Data </a:t>
            </a:r>
            <a:r>
              <a:rPr lang="en-US" sz="3600" dirty="0" smtClean="0"/>
              <a:t>Types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Variables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Operators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Expressions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Statements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Console-Based </a:t>
            </a:r>
            <a:r>
              <a:rPr lang="en-US" sz="3600" dirty="0"/>
              <a:t>Input and </a:t>
            </a:r>
            <a:r>
              <a:rPr lang="en-US" sz="3600" dirty="0" smtClean="0"/>
              <a:t>Output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Conditional Statements</a:t>
            </a:r>
          </a:p>
          <a:p>
            <a:pPr marL="761946" lvl="1" indent="-457200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if-else</a:t>
            </a:r>
            <a:r>
              <a:rPr lang="en-US" dirty="0"/>
              <a:t>, </a:t>
            </a:r>
            <a:r>
              <a:rPr lang="en-US" dirty="0" smtClean="0"/>
              <a:t>switch-case, …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93" y="4004735"/>
            <a:ext cx="2368238" cy="23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66806" y="1754061"/>
            <a:ext cx="2407867" cy="240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28012" y="1659192"/>
            <a:ext cx="2819400" cy="1601933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2" y="2456001"/>
            <a:ext cx="38100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12" y="3317080"/>
            <a:ext cx="3810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775697">
            <a:off x="939895" y="4608509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43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98613" y="2335518"/>
            <a:ext cx="8762999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Variables, Identifiers, Literals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3733800"/>
            <a:ext cx="3457724" cy="24059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836612" y="3474744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 rot="664802">
            <a:off x="7657941" y="623872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293542">
            <a:off x="5881767" y="13975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t\r\n\r\n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733800"/>
            <a:ext cx="3678188" cy="2439840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 rot="20789620">
            <a:off x="4105806" y="903404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0857977">
            <a:off x="1773724" y="1156667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21435733">
            <a:off x="760149" y="549631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392402">
            <a:off x="2623152" y="492432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06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770813" y="1164588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4496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Class and Method scope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endParaRPr lang="en-US" sz="3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95000"/>
              </a:lnSpc>
              <a:spcBef>
                <a:spcPts val="1200"/>
              </a:spcBef>
            </a:pPr>
            <a:endParaRPr lang="en-US" dirty="0" smtClean="0"/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endParaRPr lang="en-US" sz="3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95000"/>
              </a:lnSpc>
              <a:spcBef>
                <a:spcPts val="120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Loop scope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</a:t>
            </a:r>
            <a:endParaRPr lang="bg-BG" dirty="0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5242072"/>
            <a:ext cx="10719302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10; i++)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632910" y="2492494"/>
            <a:ext cx="1071930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x = 10;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632910" y="3803622"/>
            <a:ext cx="1071930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float fl = 2.34;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6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"</a:t>
            </a:r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  <a:r>
              <a:rPr lang="en-US" dirty="0" smtClean="0"/>
              <a:t>,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брояч</a:t>
            </a:r>
            <a:r>
              <a:rPr lang="en-US" dirty="0" smtClean="0"/>
              <a:t>, </a:t>
            </a:r>
            <a:r>
              <a:rPr lang="ja-JP" alt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计数器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</a:t>
            </a:r>
            <a:r>
              <a:rPr lang="en-US" dirty="0" smtClean="0"/>
              <a:t>Java 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1143000"/>
            <a:ext cx="2914753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7808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sz="3200" dirty="0"/>
              <a:t> </a:t>
            </a:r>
            <a:r>
              <a:rPr lang="en-US" sz="3200" dirty="0" smtClean="0"/>
              <a:t>are</a:t>
            </a:r>
            <a:r>
              <a:rPr lang="bg-BG" sz="3200" dirty="0" smtClean="0"/>
              <a:t> </a:t>
            </a:r>
            <a:r>
              <a:rPr lang="en-US" sz="3200" dirty="0" smtClean="0"/>
              <a:t>the representations </a:t>
            </a:r>
            <a:r>
              <a:rPr lang="en-US" sz="3200" dirty="0"/>
              <a:t>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values in the source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Literals in Java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6200" y="1754862"/>
            <a:ext cx="10930212" cy="46972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dec = 5; // decimal value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hex = 0xFE; // hexadecimal value FE -&gt; 254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bin = 0b11001; // binary value 11001 -&gt; 25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bigNum = 1_250_000; // decimal value 1250000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num = 1234567890123456789L;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hexNum = 0x7FFF_FFFF_FFFF_FFFFL;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bool = true;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floatNum = 1.25e+7f; // 12500000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doubleNum = 6.02e+23; // 602000000000000000000000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newLine = '\n'; // Character &lt;new line&gt;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unicodeChar = '\u00F1'; // Character: ñ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fourBytes = 0b11010010_01101001_10010100_10010010; // -764832622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"Hello,\nI\'m Java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</a:p>
        </p:txBody>
      </p:sp>
    </p:spTree>
    <p:extLst>
      <p:ext uri="{BB962C8B-B14F-4D97-AF65-F5344CB8AC3E}">
        <p14:creationId xmlns:p14="http://schemas.microsoft.com/office/powerpoint/2010/main" val="237747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primitive type in Java has a corresponding wrapper: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java.lang.Integer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java.lang.Double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boolean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java.lang.Boolean</a:t>
            </a:r>
          </a:p>
          <a:p>
            <a:r>
              <a:rPr lang="en-US" dirty="0" smtClean="0"/>
              <a:t>Primitive wrappers can have a value or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 smtClean="0"/>
              <a:t> (no value)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Nullable</a:t>
            </a:r>
            <a:r>
              <a:rPr lang="en-US" dirty="0" smtClean="0"/>
              <a:t> Types: Integer, Long, Boolean, …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6600" y="4681073"/>
            <a:ext cx="10349412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 i = 5; // Integer value: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 + 1; // Integer value: 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null; // No value (null)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 + 1; 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NullPointerException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2" y="5181600"/>
            <a:ext cx="10568728" cy="914400"/>
          </a:xfrm>
        </p:spPr>
        <p:txBody>
          <a:bodyPr/>
          <a:lstStyle/>
          <a:p>
            <a:r>
              <a:rPr lang="en-US" dirty="0" smtClean="0"/>
              <a:t>Operators and Expressions in Java</a:t>
            </a:r>
            <a:endParaRPr lang="en-US" dirty="0"/>
          </a:p>
        </p:txBody>
      </p:sp>
      <p:pic>
        <p:nvPicPr>
          <p:cNvPr id="7" name="Picture 2" descr="http://www.sckcen.be/fusionweb/images/fusion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97" y="1676400"/>
            <a:ext cx="9690146" cy="3177832"/>
          </a:xfrm>
          <a:prstGeom prst="roundRect">
            <a:avLst>
              <a:gd name="adj" fmla="val 2244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 rot="21427875">
            <a:off x="2814916" y="2512172"/>
            <a:ext cx="66495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 </a:t>
            </a:r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 = (n &amp; (1 &lt;&lt; p)) &gt;&gt; p</a:t>
            </a:r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;</a:t>
            </a:r>
          </a:p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 = n &amp; (~(1&lt;&lt;p)) | (bit&lt;&lt;p);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006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Operator </a:t>
            </a:r>
            <a:r>
              <a:rPr lang="en-US" dirty="0"/>
              <a:t>is an operation performed over data at runtime</a:t>
            </a:r>
            <a:endParaRPr lang="bg-BG" dirty="0"/>
          </a:p>
          <a:p>
            <a:pPr lvl="1"/>
            <a:r>
              <a:rPr lang="en-US" dirty="0"/>
              <a:t>Takes one or more arguments (operands)</a:t>
            </a:r>
          </a:p>
          <a:p>
            <a:pPr lvl="1"/>
            <a:r>
              <a:rPr lang="en-US" dirty="0"/>
              <a:t>Produces a new </a:t>
            </a:r>
            <a:r>
              <a:rPr lang="en-US" dirty="0" smtClean="0"/>
              <a:t>value</a:t>
            </a:r>
          </a:p>
          <a:p>
            <a:pPr lvl="1"/>
            <a:r>
              <a:rPr lang="en-US" dirty="0" smtClean="0"/>
              <a:t>Example of operators: </a:t>
            </a:r>
          </a:p>
          <a:p>
            <a:r>
              <a:rPr lang="en-US" dirty="0" smtClean="0"/>
              <a:t>Operators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precedence</a:t>
            </a:r>
          </a:p>
          <a:p>
            <a:pPr lvl="1"/>
            <a:r>
              <a:rPr lang="en-US" dirty="0"/>
              <a:t>Precedence defines which will be evaluated first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sequences of operators and operands that are evaluated </a:t>
            </a:r>
            <a:r>
              <a:rPr lang="en-US" dirty="0"/>
              <a:t>to a single </a:t>
            </a:r>
            <a:r>
              <a:rPr lang="en-US" dirty="0" smtClean="0"/>
              <a:t>value,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Operator</a:t>
            </a:r>
            <a:r>
              <a:rPr lang="bg-BG" dirty="0"/>
              <a:t>?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34900" y="3257905"/>
            <a:ext cx="244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b + c;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414656" y="2646363"/>
            <a:ext cx="2275200" cy="678393"/>
          </a:xfrm>
          <a:prstGeom prst="wedgeRoundRectCallout">
            <a:avLst>
              <a:gd name="adj1" fmla="val -59512"/>
              <a:gd name="adj2" fmla="val 566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Operator "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979212" y="3693066"/>
            <a:ext cx="2275200" cy="678393"/>
          </a:xfrm>
          <a:prstGeom prst="wedgeRoundRectCallout">
            <a:avLst>
              <a:gd name="adj1" fmla="val -67084"/>
              <a:gd name="adj2" fmla="val -624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Operator "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453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257483"/>
              </p:ext>
            </p:extLst>
          </p:nvPr>
        </p:nvGraphicFramePr>
        <p:xfrm>
          <a:off x="836612" y="1569720"/>
          <a:ext cx="10512428" cy="4526280"/>
        </p:xfrm>
        <a:graphic>
          <a:graphicData uri="http://schemas.openxmlformats.org/drawingml/2006/table">
            <a:tbl>
              <a:tblPr/>
              <a:tblGrid>
                <a:gridCol w="4233303"/>
                <a:gridCol w="6279125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Arithmetic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--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^ !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~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&gt;&gt;&gt;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Comparison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 concatenation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instanceof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. [] () ?: new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in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with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pic>
        <p:nvPicPr>
          <p:cNvPr id="3076" name="Picture 4" descr="http://png-3.findicons.com/files/icons/1861/xml_docs_x_tended/128/crystal_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709" y="4055776"/>
            <a:ext cx="2249029" cy="224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01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273235"/>
              </p:ext>
            </p:extLst>
          </p:nvPr>
        </p:nvGraphicFramePr>
        <p:xfrm>
          <a:off x="757238" y="1150939"/>
          <a:ext cx="10671174" cy="5233416"/>
        </p:xfrm>
        <a:graphic>
          <a:graphicData uri="http://schemas.openxmlformats.org/drawingml/2006/table">
            <a:tbl>
              <a:tblPr/>
              <a:tblGrid>
                <a:gridCol w="2440259"/>
                <a:gridCol w="8230915"/>
              </a:tblGrid>
              <a:tr h="544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() [] .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(postfix)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new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typeof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(prefix)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(unary)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! ~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* / %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 -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&lt;&lt; &gt;&gt; &gt;&gt;&gt;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 &gt; &lt;= &gt;=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== != 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Precedence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1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5181600"/>
            <a:ext cx="11804822" cy="1463676"/>
          </a:xfrm>
        </p:spPr>
        <p:txBody>
          <a:bodyPr>
            <a:normAutofit/>
          </a:bodyPr>
          <a:lstStyle/>
          <a:p>
            <a:pPr lvl="0">
              <a:tabLst>
                <a:tab pos="282575" algn="l"/>
              </a:tabLst>
            </a:pPr>
            <a:r>
              <a:rPr lang="en-US" dirty="0"/>
              <a:t>Parenthesis operator always has </a:t>
            </a:r>
            <a:r>
              <a:rPr lang="en-US" dirty="0" smtClean="0"/>
              <a:t>the highest </a:t>
            </a:r>
            <a:r>
              <a:rPr lang="en-US" dirty="0"/>
              <a:t>precedence</a:t>
            </a:r>
          </a:p>
          <a:p>
            <a:pPr lvl="0" fontAlgn="base">
              <a:tabLst>
                <a:tab pos="282575" algn="l"/>
              </a:tabLst>
              <a:defRPr/>
            </a:pPr>
            <a:r>
              <a:rPr lang="en-US" dirty="0"/>
              <a:t>Note: prefer using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 smtClean="0"/>
              <a:t> to avoid ambiguity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Precedence (2)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30406"/>
              </p:ext>
            </p:extLst>
          </p:nvPr>
        </p:nvGraphicFramePr>
        <p:xfrm>
          <a:off x="693070" y="1295400"/>
          <a:ext cx="10735342" cy="3518346"/>
        </p:xfrm>
        <a:graphic>
          <a:graphicData uri="http://schemas.openxmlformats.org/drawingml/2006/table">
            <a:tbl>
              <a:tblPr/>
              <a:tblGrid>
                <a:gridCol w="3088481"/>
                <a:gridCol w="7646861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?: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 *= /= %= += -= &lt;&lt;= &gt;&gt;= &gt;&gt;&gt;= &amp;= ^= |=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5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/>
              <a:t> are sequences </a:t>
            </a:r>
            <a:r>
              <a:rPr lang="en-US" dirty="0"/>
              <a:t>of operators, literals and variables that </a:t>
            </a:r>
            <a:r>
              <a:rPr lang="en-US" dirty="0" smtClean="0"/>
              <a:t>are </a:t>
            </a:r>
            <a:r>
              <a:rPr lang="en-US" dirty="0"/>
              <a:t>evaluated to some </a:t>
            </a:r>
            <a:r>
              <a:rPr lang="en-US" dirty="0" smtClean="0"/>
              <a:t>value (formulas)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  <a:endParaRPr lang="bg-BG" dirty="0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  <a:endParaRPr lang="bg-BG" dirty="0"/>
          </a:p>
        </p:txBody>
      </p:sp>
      <p:sp>
        <p:nvSpPr>
          <p:cNvPr id="528388" name="Rectangle 4"/>
          <p:cNvSpPr>
            <a:spLocks noChangeArrowheads="1"/>
          </p:cNvSpPr>
          <p:nvPr/>
        </p:nvSpPr>
        <p:spPr bwMode="auto">
          <a:xfrm>
            <a:off x="838412" y="3349172"/>
            <a:ext cx="10439999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 = (150-20) / 2 + 5; // r=70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Expression for calculating a circle area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surface = Math.PI * r * 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Expression for calculating a circle perimeter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perimeter = 2 * Math.PI * r;</a:t>
            </a:r>
          </a:p>
        </p:txBody>
      </p:sp>
    </p:spTree>
    <p:extLst>
      <p:ext uri="{BB962C8B-B14F-4D97-AF65-F5344CB8AC3E}">
        <p14:creationId xmlns:p14="http://schemas.microsoft.com/office/powerpoint/2010/main" val="837397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6611" y="1426285"/>
            <a:ext cx="10878001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x = 5, y = 2;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div = x / y; // 2 (integral division)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divFloat = (float)x / y; // 2.5 (floating-point division)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num = 567_972_874; // 567972874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mid3Digits = (num / 1000) % 1000; // 972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z = x++; // z = x = 5; x = x + 1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t = true;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f = false;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or = t || 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and = t &amp;&amp; 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not = !t;</a:t>
            </a:r>
          </a:p>
        </p:txBody>
      </p:sp>
    </p:spTree>
    <p:extLst>
      <p:ext uri="{BB962C8B-B14F-4D97-AF65-F5344CB8AC3E}">
        <p14:creationId xmlns:p14="http://schemas.microsoft.com/office/powerpoint/2010/main" val="98783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256518"/>
            <a:ext cx="10536914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System.out.println(12 / 3); //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/ 3); // 3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System.out.println(11.0 </a:t>
            </a: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3); // 3.6666666666666665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/ 3.0); // 3.6666666666666665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System.out.println(11 % 3);  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System.out.println(11 % -3); 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System.out.println(-11 % 3);  // -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System.out.println(1.5 / 0.0);  // Infinity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System.out.println(-1.5 / 0.0); // -Infinity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System.out.println(0.0 / 0.0);  // 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zero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System.out.println(5 / zero); // ArithmeticException</a:t>
            </a:r>
          </a:p>
        </p:txBody>
      </p:sp>
    </p:spTree>
    <p:extLst>
      <p:ext uri="{BB962C8B-B14F-4D97-AF65-F5344CB8AC3E}">
        <p14:creationId xmlns:p14="http://schemas.microsoft.com/office/powerpoint/2010/main" val="58623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285546"/>
            <a:ext cx="10536914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a = 3;                 // 00000000 00000011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b = 5;                 // 00000000 00000101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| b);  // 00000000 00000111 --&gt; 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&amp; b);  // 00000000 00000001 --&gt;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^ b);  // 00000000 00000110 --&gt; 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System.out.println(~a &amp; b);  // 00000000 00000100 --&gt;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&lt;&lt; 1); // 00000000 00000110 --&gt; 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&gt;&gt; 1); // 00000000 00000001 --&gt; 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 &lt; b ? "smaller" : "larger");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82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47800"/>
            <a:ext cx="6480175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5000" endPos="49000" dist="5000" dir="5400000" sy="-100000" algn="bl" rotWithShape="0"/>
                </a:effectLst>
              </a:rPr>
              <a:t>Operators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000" stA="25000" endPos="49000" dist="5000" dir="5400000" sy="-100000" algn="bl" rotWithShape="0"/>
              </a:effectLst>
            </a:endParaRPr>
          </a:p>
        </p:txBody>
      </p:sp>
      <p:sp>
        <p:nvSpPr>
          <p:cNvPr id="533507" name="Rectangle 3"/>
          <p:cNvSpPr>
            <a:spLocks noChangeArrowheads="1"/>
          </p:cNvSpPr>
          <p:nvPr/>
        </p:nvSpPr>
        <p:spPr bwMode="auto">
          <a:xfrm>
            <a:off x="2781301" y="2504030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</a:rPr>
              <a:t>Live Demo</a:t>
            </a:r>
          </a:p>
        </p:txBody>
      </p:sp>
      <p:pic>
        <p:nvPicPr>
          <p:cNvPr id="51202" name="Picture 2" descr="http://www.york.ac.uk/admin/hr/images/arithmetic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3580">
            <a:off x="3600527" y="3568141"/>
            <a:ext cx="4931948" cy="2527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0405">
            <a:off x="871515" y="2997542"/>
            <a:ext cx="3059345" cy="193550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6" name="Picture 1" descr="C:\Trash\math+operators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4031">
            <a:off x="8231327" y="3022254"/>
            <a:ext cx="2986506" cy="199903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9427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Type conversion and typecasting change one type to another: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81200"/>
            <a:ext cx="10536914" cy="4280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lng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intVal = (int) lng; // Explicit type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 // Explicit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maxHeight = heightInMeters; // Implicit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minHeight = (double) heightInMeters; 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actualHeight = (float) maxHeight; 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//float maxHeightFloat = maxHeight; // Compilation error!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type conversion with data loss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dataLoss = (byte)12345; // 57</a:t>
            </a:r>
          </a:p>
        </p:txBody>
      </p:sp>
    </p:spTree>
    <p:extLst>
      <p:ext uri="{BB962C8B-B14F-4D97-AF65-F5344CB8AC3E}">
        <p14:creationId xmlns:p14="http://schemas.microsoft.com/office/powerpoint/2010/main" val="403411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273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Type Conversions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81301" y="2268481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</a:rPr>
              <a:t>Live Demo</a:t>
            </a:r>
          </a:p>
        </p:txBody>
      </p:sp>
      <p:pic>
        <p:nvPicPr>
          <p:cNvPr id="17410" name="Picture 2" descr="http://www.highlandmapping.com/gis-consulting/images/data-funne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41348">
            <a:off x="4665682" y="2091907"/>
            <a:ext cx="2822522" cy="5241828"/>
          </a:xfrm>
          <a:prstGeom prst="roundRect">
            <a:avLst>
              <a:gd name="adj" fmla="val 1165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9625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/>
              <a:t>Console Input and Output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Scanner and Formatted Printing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40" y="1191241"/>
            <a:ext cx="3558328" cy="3231906"/>
          </a:xfrm>
          <a:prstGeom prst="rect">
            <a:avLst/>
          </a:prstGeom>
        </p:spPr>
      </p:pic>
      <p:pic>
        <p:nvPicPr>
          <p:cNvPr id="5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68" y="2362200"/>
            <a:ext cx="2971800" cy="1752600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 descr="http://www.odesk.com/blog/wp-content/uploads/2008/07/cover-lett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268" y="1676400"/>
            <a:ext cx="2971800" cy="1752600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31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21118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Primitive </a:t>
            </a:r>
            <a:r>
              <a:rPr lang="en-US" dirty="0"/>
              <a:t>Data </a:t>
            </a:r>
            <a:r>
              <a:rPr lang="en-US" dirty="0" smtClean="0"/>
              <a:t>Types in Java</a:t>
            </a:r>
            <a:endParaRPr lang="en-US" dirty="0"/>
          </a:p>
        </p:txBody>
      </p:sp>
      <p:pic>
        <p:nvPicPr>
          <p:cNvPr id="5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1" y="2112632"/>
            <a:ext cx="3380757" cy="2535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C:\Trash\binary-data-abstrac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128" y="2068394"/>
            <a:ext cx="5054884" cy="2570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21223" y="1098035"/>
            <a:ext cx="2603576" cy="260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79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 smtClean="0"/>
              <a:t> class reads strings and numbers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The numbers can be separated by any sequence of whitespace characters (e.g. spaces, tabs, new lines, …)</a:t>
            </a:r>
          </a:p>
          <a:p>
            <a:r>
              <a:rPr lang="en-US" dirty="0" smtClean="0"/>
              <a:t>Exception is thrown when non-number characters are entered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81200"/>
            <a:ext cx="7114975" cy="25009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/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firstNum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secondNum = input.nextInt();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573297" y="1981200"/>
            <a:ext cx="2778915" cy="2500967"/>
            <a:chOff x="8420897" y="2155759"/>
            <a:chExt cx="3145515" cy="2500967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420898" y="2743200"/>
              <a:ext cx="3145514" cy="132610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-5</a:t>
              </a:r>
              <a:endPara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420898" y="2155759"/>
              <a:ext cx="3145513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Sample Inputs</a:t>
              </a:r>
              <a:endPara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420897" y="4069285"/>
              <a:ext cx="3145514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    -5</a:t>
              </a:r>
              <a:endPara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53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 more complex example: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Read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two words </a:t>
            </a:r>
            <a:r>
              <a:rPr lang="en-US" dirty="0" smtClean="0"/>
              <a:t>from the first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 and two doubles </a:t>
            </a:r>
            <a:r>
              <a:rPr lang="en-US" dirty="0" smtClean="0"/>
              <a:t>from the second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from the third line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the Console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67698" y="3421245"/>
            <a:ext cx="10155914" cy="29769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firstWord = input.next("\\w+");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secondWord = input.next("\\w+");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numInt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numDouble1 = input.nextDouble();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numDouble2 = input.nextDouble();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input.nextLine(); // Skip to the line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input.nextLine();</a:t>
            </a:r>
          </a:p>
        </p:txBody>
      </p:sp>
    </p:spTree>
    <p:extLst>
      <p:ext uri="{BB962C8B-B14F-4D97-AF65-F5344CB8AC3E}">
        <p14:creationId xmlns:p14="http://schemas.microsoft.com/office/powerpoint/2010/main" val="324669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03102"/>
            <a:ext cx="8938472" cy="820600"/>
          </a:xfrm>
        </p:spPr>
        <p:txBody>
          <a:bodyPr/>
          <a:lstStyle/>
          <a:p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148" y="1295400"/>
            <a:ext cx="6324600" cy="3150502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316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System.out.print()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System.out.println()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to the Console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2231706"/>
            <a:ext cx="10460714" cy="3330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location = "Sofia";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age = 0.5;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System.out.print(name);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 is " + age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 old organization located in " 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location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Output: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0.5 years old organization located in Sofia.</a:t>
            </a:r>
            <a:endParaRPr lang="it-IT" sz="23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47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Printing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Java supports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formatted printing</a:t>
            </a:r>
            <a:r>
              <a:rPr lang="en-US" dirty="0" smtClean="0"/>
              <a:t>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en-US" dirty="0"/>
              <a:t> – prints a string argument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%f</a:t>
            </a:r>
            <a:r>
              <a:rPr lang="en-US" dirty="0"/>
              <a:t> – prints a floating-point argument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%.2f</a:t>
            </a:r>
            <a:r>
              <a:rPr lang="en-US" dirty="0"/>
              <a:t> – prints a floating-point </a:t>
            </a:r>
            <a:r>
              <a:rPr lang="en-US" dirty="0" smtClean="0"/>
              <a:t>argument with 2 digits precision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05000"/>
            <a:ext cx="10460714" cy="24544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 = "Sofia";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0.5;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"%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is %.2f years old organization located in %s.",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name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age, location);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53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</a:t>
            </a:r>
            <a:r>
              <a:rPr lang="en-US" dirty="0" smtClean="0"/>
              <a:t>Printing (2)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799"/>
            <a:ext cx="11804822" cy="5654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%td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%tm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%tY</a:t>
            </a:r>
            <a:r>
              <a:rPr lang="en-US" dirty="0" smtClean="0"/>
              <a:t> – prints day / month / year from a date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%1$f</a:t>
            </a:r>
            <a:r>
              <a:rPr lang="en-US" dirty="0" smtClean="0"/>
              <a:t> – prints the first argument as </a:t>
            </a:r>
            <a:r>
              <a:rPr lang="en-US" dirty="0"/>
              <a:t>floating-point </a:t>
            </a:r>
            <a:r>
              <a:rPr lang="en-US" dirty="0" smtClean="0"/>
              <a:t>number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%2$d</a:t>
            </a:r>
            <a:r>
              <a:rPr lang="en-US" dirty="0" smtClean="0"/>
              <a:t> </a:t>
            </a:r>
            <a:r>
              <a:rPr lang="en-US" dirty="0"/>
              <a:t>– prints the </a:t>
            </a:r>
            <a:r>
              <a:rPr lang="en-US" dirty="0" smtClean="0"/>
              <a:t>second </a:t>
            </a:r>
            <a:r>
              <a:rPr lang="en-US" dirty="0"/>
              <a:t>argument as </a:t>
            </a:r>
            <a:r>
              <a:rPr lang="en-US" dirty="0" smtClean="0"/>
              <a:t>integer number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3148737"/>
            <a:ext cx="10460714" cy="2859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 is %1$td.%1$tm.%1$tY\n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LocalDate.now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 is 10.05.2014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System.out.printf("%1$d + %1$d = %2$d\n", 2, 4</a:t>
            </a:r>
            <a:r>
              <a:rPr lang="pt-BR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+ 2 = 4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214" y="6172200"/>
            <a:ext cx="11582398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prstClr val="white"/>
                </a:solidFill>
              </a:rPr>
              <a:t>Learn more at </a:t>
            </a:r>
            <a:r>
              <a:rPr lang="en-US" sz="2600" dirty="0">
                <a:solidFill>
                  <a:prstClr val="white"/>
                </a:solidFill>
                <a:hlinkClick r:id="rId2"/>
              </a:rPr>
              <a:t>http://docs.oracle.com/javase/8/docs/api/java/util/Formatter.html</a:t>
            </a:r>
            <a:endParaRPr lang="en-US" sz="2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5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03102"/>
            <a:ext cx="8938472" cy="820600"/>
          </a:xfrm>
        </p:spPr>
        <p:txBody>
          <a:bodyPr/>
          <a:lstStyle/>
          <a:p>
            <a:r>
              <a:rPr lang="en-US" dirty="0" smtClean="0"/>
              <a:t>Printing to the Console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23" y="2861644"/>
            <a:ext cx="8109654" cy="1710356"/>
          </a:xfrm>
          <a:prstGeom prst="rect">
            <a:avLst/>
          </a:prstGeom>
        </p:spPr>
      </p:pic>
      <p:pic>
        <p:nvPicPr>
          <p:cNvPr id="3074" name="Picture 2" descr="http://icons.iconarchive.com/icons/artua/dragon-soft/512/Print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575643"/>
            <a:ext cx="2667000" cy="2667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ng-4.findicons.com/files/icons/1741/170_dock/256/conso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232">
            <a:off x="2589212" y="755003"/>
            <a:ext cx="2971800" cy="2438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54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95810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92610"/>
            <a:ext cx="8938472" cy="6557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Regional </a:t>
            </a:r>
            <a:r>
              <a:rPr lang="en-US" sz="3200" dirty="0"/>
              <a:t>Settings and the Number Formatting</a:t>
            </a:r>
          </a:p>
        </p:txBody>
      </p:sp>
      <p:pic>
        <p:nvPicPr>
          <p:cNvPr id="1026" name="Picture 2" descr="http://icons.iconarchive.com/icons/tpdkdesign.net/refresh-cl/256/System-Regional-Setting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20302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imflight.com/wp-content/uploads/2011/08/configuration-settings-icon_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02" y="1998800"/>
            <a:ext cx="2222210" cy="22222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ibwww.essex.ac.uk/Subject_Guides/Images/Languages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1325410"/>
            <a:ext cx="2374608" cy="237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92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Locales</a:t>
            </a:r>
            <a:r>
              <a:rPr lang="en-US" dirty="0" smtClean="0"/>
              <a:t> in Java define the country and language specific formatting rules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Reading / printing to the console is locale-dependent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Bulgarian locale uses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/>
              <a:t>" as decimal separator,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1,25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United States locale uses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/>
              <a:t>" as decimal separator,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1.25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Changing the System locale (for the entire VM)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5021079"/>
            <a:ext cx="10460714" cy="13642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Locale.setDefault(Locale.ROOT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Language-neutral locale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Locale.setDefault(new Locale("BG", "BG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 // Bulgarian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Locale.setDefault(Locale.US); // United States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67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Locale-Specific Input and Output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155958"/>
            <a:ext cx="10460714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0.5;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Locale.setDefault(Locale.ROOT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System.out.printf("%f\n", age); // 0.500000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System.out.println(age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inputRoot 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= inputRoot.nextDouble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Expects 1.25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Locale.setDefault(new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Locale("BG", "BG"));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System.out.printf("%f\n", age); 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System.out.println(age); 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inputBG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inputBG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.nextDouble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Expects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1,25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38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</a:t>
            </a:r>
            <a:r>
              <a:rPr lang="en-US" dirty="0" smtClean="0"/>
              <a:t>Java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78908" y="5108640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2669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45744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483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mages-3.findicons.com/files/icons/76/icandy_junior/128/regional_settin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445344"/>
            <a:ext cx="2895600" cy="289560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84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/>
              <a:t>Implementing Conditional </a:t>
            </a:r>
            <a:r>
              <a:rPr lang="en-US" dirty="0" smtClean="0"/>
              <a:t>Logic</a:t>
            </a:r>
            <a:endParaRPr lang="en-US" dirty="0"/>
          </a:p>
        </p:txBody>
      </p:sp>
      <p:pic>
        <p:nvPicPr>
          <p:cNvPr id="4100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35" y="741847"/>
            <a:ext cx="5381626" cy="3839780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6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implements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103439"/>
            <a:ext cx="10588624" cy="41772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 % 2 == 0)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even.");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odd.");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210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100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35" y="741847"/>
            <a:ext cx="5381626" cy="3839780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69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940" y="2362200"/>
            <a:ext cx="52046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918940" y="3308996"/>
            <a:ext cx="5204672" cy="1339204"/>
          </a:xfrm>
        </p:spPr>
        <p:txBody>
          <a:bodyPr/>
          <a:lstStyle/>
          <a:p>
            <a:r>
              <a:rPr lang="en-US" dirty="0" smtClean="0"/>
              <a:t>Checking Multiple Conditions</a:t>
            </a:r>
            <a:endParaRPr lang="en-US" dirty="0"/>
          </a:p>
        </p:txBody>
      </p:sp>
      <p:pic>
        <p:nvPicPr>
          <p:cNvPr id="5122" name="Picture 2" descr="http://www.phpf1.com/images/switch-cas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1360" r="-1887" b="-1360"/>
          <a:stretch/>
        </p:blipFill>
        <p:spPr bwMode="auto">
          <a:xfrm>
            <a:off x="1176176" y="644841"/>
            <a:ext cx="4080036" cy="5603559"/>
          </a:xfrm>
          <a:prstGeom prst="roundRect">
            <a:avLst>
              <a:gd name="adj" fmla="val 1573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6748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implements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r>
              <a:rPr lang="en-US" dirty="0" smtClean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086428"/>
            <a:ext cx="10588624" cy="4185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(day) {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1: System.out.println("Monday");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2: System.out.println("Tuesday");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3: System.out.println("Wednesday");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4: System.out.println("Thursday");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5: System.out.println("Friday");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6: System.out.println("Saturday");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7: System.out.println("Sunday");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default: System.out.println("Invalid day!");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65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940" y="2514600"/>
            <a:ext cx="52046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918940" y="3421927"/>
            <a:ext cx="52046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www.phpf1.com/images/switch-cas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1360" r="-1887" b="-1360"/>
          <a:stretch/>
        </p:blipFill>
        <p:spPr bwMode="auto">
          <a:xfrm>
            <a:off x="1176176" y="644841"/>
            <a:ext cx="4080036" cy="5603559"/>
          </a:xfrm>
          <a:prstGeom prst="roundRect">
            <a:avLst>
              <a:gd name="adj" fmla="val 1573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1213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Java supports limited set of primitive</a:t>
            </a:r>
            <a:br>
              <a:rPr lang="en-US" sz="3200" dirty="0" smtClean="0"/>
            </a:br>
            <a:r>
              <a:rPr lang="en-US" sz="3200" dirty="0" smtClean="0"/>
              <a:t>data types: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en-US" sz="3200" dirty="0" smtClean="0"/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3200" dirty="0" smtClean="0"/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</a:p>
          <a:p>
            <a:r>
              <a:rPr lang="en-US" sz="3200" dirty="0" smtClean="0"/>
              <a:t>Java supports the classical operators,</a:t>
            </a:r>
            <a:br>
              <a:rPr lang="en-US" sz="3200" dirty="0" smtClean="0"/>
            </a:br>
            <a:r>
              <a:rPr lang="en-US" sz="3200" dirty="0" smtClean="0"/>
              <a:t>expressions and statements</a:t>
            </a:r>
          </a:p>
          <a:p>
            <a:pPr lvl="1"/>
            <a:r>
              <a:rPr lang="en-US" dirty="0" smtClean="0"/>
              <a:t>Like in C#, C++, JavaScript, PHP, …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provide formatted input / output</a:t>
            </a:r>
          </a:p>
          <a:p>
            <a:r>
              <a:rPr lang="en-US" dirty="0" smtClean="0"/>
              <a:t>Java supports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028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4" y="1674814"/>
            <a:ext cx="3659188" cy="3659186"/>
          </a:xfrm>
          <a:prstGeom prst="rect">
            <a:avLst/>
          </a:prstGeom>
          <a:noFill/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276">
            <a:off x="7154518" y="553955"/>
            <a:ext cx="1848660" cy="173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Java Syntax</a:t>
            </a:r>
          </a:p>
        </p:txBody>
      </p:sp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</a:t>
            </a:r>
            <a:r>
              <a:rPr lang="en-US" sz="2000" dirty="0" smtClean="0">
                <a:hlinkClick r:id="rId4"/>
              </a:rPr>
              <a:t>with Java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Software University </a:t>
            </a:r>
            <a:r>
              <a:rPr lang="en-US" sz="2000" dirty="0" smtClean="0"/>
              <a:t>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computer </a:t>
            </a:r>
            <a:r>
              <a:rPr lang="en-US" dirty="0"/>
              <a:t>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301" y="1523789"/>
            <a:ext cx="1954711" cy="2286211"/>
          </a:xfrm>
          <a:prstGeom prst="rect">
            <a:avLst/>
          </a:prstGeom>
        </p:spPr>
      </p:pic>
      <p:pic>
        <p:nvPicPr>
          <p:cNvPr id="1028" name="Picture 4" descr="http://enigma.intelligentmedia.com.au/-/img/icon/icon-TD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4267200"/>
            <a:ext cx="1935918" cy="193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loseup of digits by mkbgeorgi.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05257"/>
            <a:ext cx="2191896" cy="1459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39966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 smtClean="0"/>
              <a:t>(Java keyword,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2511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sequence of 32 bits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17247" y="3855847"/>
            <a:ext cx="3403531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4 sequential bytes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65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/>
              <a:t> (-128 </a:t>
            </a:r>
            <a:r>
              <a:rPr lang="en-US" sz="3000" dirty="0"/>
              <a:t>to </a:t>
            </a:r>
            <a:r>
              <a:rPr lang="en-US" sz="3000" dirty="0" smtClean="0"/>
              <a:t>127): signed </a:t>
            </a:r>
            <a:r>
              <a:rPr lang="en-US" sz="3000" dirty="0"/>
              <a:t>8-bit</a:t>
            </a:r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/>
              <a:t> (-32,768 to 32,767): signed 16-bit</a:t>
            </a:r>
          </a:p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/>
              <a:t> (-2,147,483,648 to 2,147,483,647): signed 32-bit</a:t>
            </a:r>
          </a:p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 smtClean="0"/>
              <a:t> </a:t>
            </a:r>
            <a:r>
              <a:rPr lang="en-US" sz="3000" dirty="0"/>
              <a:t>(-9,223,372,036,854,775,808 to 9,223,372,036,854,775,807): signed </a:t>
            </a:r>
            <a:r>
              <a:rPr lang="en-US" sz="3000" dirty="0" smtClean="0"/>
              <a:t>64-bit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8987550" y="4267200"/>
            <a:ext cx="2578862" cy="1760569"/>
            <a:chOff x="7937623" y="847893"/>
            <a:chExt cx="2578862" cy="1760569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8355414" y="1900576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573983" y="1677691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55703">
              <a:off x="9149270" y="1109796"/>
              <a:ext cx="9653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912812" y="4300174"/>
            <a:ext cx="7494958" cy="19482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b = 1;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5;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3L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(short)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 + i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num);</a:t>
            </a:r>
          </a:p>
        </p:txBody>
      </p:sp>
    </p:spTree>
    <p:extLst>
      <p:ext uri="{BB962C8B-B14F-4D97-AF65-F5344CB8AC3E}">
        <p14:creationId xmlns:p14="http://schemas.microsoft.com/office/powerpoint/2010/main" val="3342456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1293812" y="3846024"/>
            <a:ext cx="3035289" cy="2059137"/>
            <a:chOff x="8147336" y="900946"/>
            <a:chExt cx="2347441" cy="172283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58692">
              <a:off x="8147336" y="900946"/>
              <a:ext cx="809250" cy="849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85115">
              <a:off x="8151411" y="1956702"/>
              <a:ext cx="925091" cy="643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162000">
              <a:off x="9403561" y="1980005"/>
              <a:ext cx="1091216" cy="643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251147" y="1287936"/>
              <a:ext cx="802753" cy="540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7" name="Picture 4" descr="http://clipartist.info/RSS/openclipart.org/2011/July/15-Friday/binary_file_icon-1331p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66038" y="3775031"/>
            <a:ext cx="1842774" cy="217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24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2729</Words>
  <Application>Microsoft Office PowerPoint</Application>
  <PresentationFormat>Custom</PresentationFormat>
  <Paragraphs>585</Paragraphs>
  <Slides>60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Java Syntax</vt:lpstr>
      <vt:lpstr>Table of Contents</vt:lpstr>
      <vt:lpstr>Warning: Not for Absolute Beginners</vt:lpstr>
      <vt:lpstr>Primitive Data Types in Java</vt:lpstr>
      <vt:lpstr>How Computing Works?</vt:lpstr>
      <vt:lpstr>What Is a Data Type?</vt:lpstr>
      <vt:lpstr>Data Type Characteristics</vt:lpstr>
      <vt:lpstr>Integer Types</vt:lpstr>
      <vt:lpstr>Integer Types</vt:lpstr>
      <vt:lpstr>Floating-Point Types</vt:lpstr>
      <vt:lpstr>Floating-Point Types – Examples</vt:lpstr>
      <vt:lpstr>BigDecimal</vt:lpstr>
      <vt:lpstr>Floating-Point and BigDecimal Types</vt:lpstr>
      <vt:lpstr>Other Primitive Data Types</vt:lpstr>
      <vt:lpstr>Boolean and Character Types</vt:lpstr>
      <vt:lpstr>The String Data Type</vt:lpstr>
      <vt:lpstr>Saying Hello – Example</vt:lpstr>
      <vt:lpstr>String Type</vt:lpstr>
      <vt:lpstr>The Object Type</vt:lpstr>
      <vt:lpstr>Objects</vt:lpstr>
      <vt:lpstr>Variables, Identifiers, Literals</vt:lpstr>
      <vt:lpstr>Declaring Variables</vt:lpstr>
      <vt:lpstr>Variable scope</vt:lpstr>
      <vt:lpstr>Identifiers</vt:lpstr>
      <vt:lpstr>Literals in Java</vt:lpstr>
      <vt:lpstr>Nullable Types: Integer, Long, Boolean, …</vt:lpstr>
      <vt:lpstr>Operators and Expressions in Java</vt:lpstr>
      <vt:lpstr>What is an Operator?</vt:lpstr>
      <vt:lpstr>Operators in Java</vt:lpstr>
      <vt:lpstr>Operators Precedence</vt:lpstr>
      <vt:lpstr>Operators Precedence (2)</vt:lpstr>
      <vt:lpstr>Expressions</vt:lpstr>
      <vt:lpstr>Operators and Expressions – Examples</vt:lpstr>
      <vt:lpstr>Operators and Expressions – Examples (2)</vt:lpstr>
      <vt:lpstr>Operators and Expressions – Examples (3)</vt:lpstr>
      <vt:lpstr>Operators</vt:lpstr>
      <vt:lpstr>Type Conversion</vt:lpstr>
      <vt:lpstr>Type Conversions</vt:lpstr>
      <vt:lpstr>Console Input and Output</vt:lpstr>
      <vt:lpstr>Reading from the Console</vt:lpstr>
      <vt:lpstr>Reading from the Console (2)</vt:lpstr>
      <vt:lpstr>Reading from the Console</vt:lpstr>
      <vt:lpstr>Printing to the Console</vt:lpstr>
      <vt:lpstr>Formatted Printing</vt:lpstr>
      <vt:lpstr>Formatted Printing (2)</vt:lpstr>
      <vt:lpstr>Printing to the Console</vt:lpstr>
      <vt:lpstr>Regional Settings</vt:lpstr>
      <vt:lpstr>Locale</vt:lpstr>
      <vt:lpstr>Locale-Specific Input and Output</vt:lpstr>
      <vt:lpstr>Regional Settings</vt:lpstr>
      <vt:lpstr>if and if-else</vt:lpstr>
      <vt:lpstr>Conditional Statements: if-else</vt:lpstr>
      <vt:lpstr>if and if-else</vt:lpstr>
      <vt:lpstr>switch-case</vt:lpstr>
      <vt:lpstr>Conditional Statements: switch-case</vt:lpstr>
      <vt:lpstr>switch-case</vt:lpstr>
      <vt:lpstr>Summary</vt:lpstr>
      <vt:lpstr>Java Syntax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Syntax</dc:title>
  <dc:creator/>
  <cp:keywords>Java, SoftUni, Software University, programming, course</cp:keywords>
  <cp:lastModifiedBy/>
  <cp:revision>1</cp:revision>
  <dcterms:created xsi:type="dcterms:W3CDTF">2014-01-02T17:00:34Z</dcterms:created>
  <dcterms:modified xsi:type="dcterms:W3CDTF">2014-09-07T11:44:17Z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